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9" r:id="rId19"/>
    <p:sldId id="276" r:id="rId20"/>
    <p:sldId id="277" r:id="rId21"/>
    <p:sldId id="278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E098F-10C7-4110-AF70-12559E9762C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7CCEA1-C659-496E-9BDE-5CEDE0546B14}">
      <dgm:prSet phldrT="[Текст]"/>
      <dgm:spPr/>
      <dgm:t>
        <a:bodyPr/>
        <a:lstStyle/>
        <a:p>
          <a:r>
            <a:rPr lang="ru-RU" dirty="0" smtClean="0"/>
            <a:t>Допуск к ГИА</a:t>
          </a:r>
          <a:endParaRPr lang="ru-RU" dirty="0"/>
        </a:p>
      </dgm:t>
    </dgm:pt>
    <dgm:pt modelId="{998AD6BF-B7DB-4760-9B1B-5FC183D5EEE6}" type="parTrans" cxnId="{F181BD22-51B7-4307-90C0-367B90E5C865}">
      <dgm:prSet/>
      <dgm:spPr/>
      <dgm:t>
        <a:bodyPr/>
        <a:lstStyle/>
        <a:p>
          <a:endParaRPr lang="ru-RU"/>
        </a:p>
      </dgm:t>
    </dgm:pt>
    <dgm:pt modelId="{64F0D640-0E16-466D-A225-353E0ABFDFCB}" type="sibTrans" cxnId="{F181BD22-51B7-4307-90C0-367B90E5C865}">
      <dgm:prSet/>
      <dgm:spPr/>
      <dgm:t>
        <a:bodyPr/>
        <a:lstStyle/>
        <a:p>
          <a:endParaRPr lang="ru-RU"/>
        </a:p>
      </dgm:t>
    </dgm:pt>
    <dgm:pt modelId="{1AAB839D-AD14-48A4-B29D-58811A68029F}">
      <dgm:prSet phldrT="[Текст]"/>
      <dgm:spPr/>
      <dgm:t>
        <a:bodyPr/>
        <a:lstStyle/>
        <a:p>
          <a:r>
            <a:rPr lang="ru-RU" dirty="0" smtClean="0"/>
            <a:t>Итоговое сочинение (зачет/незачет)</a:t>
          </a:r>
          <a:endParaRPr lang="ru-RU" dirty="0"/>
        </a:p>
      </dgm:t>
    </dgm:pt>
    <dgm:pt modelId="{95A2E494-53F5-4C29-887D-C7AE80A35A60}" type="parTrans" cxnId="{BE1591A0-8FCB-4244-99E4-8C7E50810A1C}">
      <dgm:prSet/>
      <dgm:spPr/>
      <dgm:t>
        <a:bodyPr/>
        <a:lstStyle/>
        <a:p>
          <a:endParaRPr lang="ru-RU"/>
        </a:p>
      </dgm:t>
    </dgm:pt>
    <dgm:pt modelId="{C3C992A3-148C-4C4A-AE36-4BE4EE9ED45E}" type="sibTrans" cxnId="{BE1591A0-8FCB-4244-99E4-8C7E50810A1C}">
      <dgm:prSet/>
      <dgm:spPr/>
      <dgm:t>
        <a:bodyPr/>
        <a:lstStyle/>
        <a:p>
          <a:endParaRPr lang="ru-RU"/>
        </a:p>
      </dgm:t>
    </dgm:pt>
    <dgm:pt modelId="{5734F707-A1F3-4319-8045-8D220CE72757}">
      <dgm:prSet phldrT="[Текст]"/>
      <dgm:spPr/>
      <dgm:t>
        <a:bodyPr/>
        <a:lstStyle/>
        <a:p>
          <a:r>
            <a:rPr lang="ru-RU" dirty="0" smtClean="0"/>
            <a:t>Отсутствие академической задолженности, выполнение учебного плана в полном объёме</a:t>
          </a:r>
          <a:endParaRPr lang="ru-RU" dirty="0"/>
        </a:p>
      </dgm:t>
    </dgm:pt>
    <dgm:pt modelId="{9EEB515F-D294-48D0-A0AE-ABAEE74760F6}" type="parTrans" cxnId="{0B05F6AE-8BAF-403A-B0A9-47911B3F2FEE}">
      <dgm:prSet/>
      <dgm:spPr/>
      <dgm:t>
        <a:bodyPr/>
        <a:lstStyle/>
        <a:p>
          <a:endParaRPr lang="ru-RU"/>
        </a:p>
      </dgm:t>
    </dgm:pt>
    <dgm:pt modelId="{37136425-1AB4-4359-B0C5-58CB7CB0F319}" type="sibTrans" cxnId="{0B05F6AE-8BAF-403A-B0A9-47911B3F2FEE}">
      <dgm:prSet/>
      <dgm:spPr/>
      <dgm:t>
        <a:bodyPr/>
        <a:lstStyle/>
        <a:p>
          <a:endParaRPr lang="ru-RU"/>
        </a:p>
      </dgm:t>
    </dgm:pt>
    <dgm:pt modelId="{6784C336-7AC8-4B71-85EA-8D7AB59E1F6E}">
      <dgm:prSet phldrT="[Текст]"/>
      <dgm:spPr/>
      <dgm:t>
        <a:bodyPr/>
        <a:lstStyle/>
        <a:p>
          <a:r>
            <a:rPr lang="ru-RU" dirty="0" smtClean="0"/>
            <a:t>ЕГЭ</a:t>
          </a:r>
          <a:endParaRPr lang="ru-RU" dirty="0"/>
        </a:p>
      </dgm:t>
    </dgm:pt>
    <dgm:pt modelId="{9E9C9EF3-21A1-42B0-9DB5-1A756F27C330}" type="parTrans" cxnId="{C4D19712-DEAE-4642-847F-B3758A4C560C}">
      <dgm:prSet/>
      <dgm:spPr/>
      <dgm:t>
        <a:bodyPr/>
        <a:lstStyle/>
        <a:p>
          <a:endParaRPr lang="ru-RU"/>
        </a:p>
      </dgm:t>
    </dgm:pt>
    <dgm:pt modelId="{718DD501-E09C-440D-861B-F8E68BA0041E}" type="sibTrans" cxnId="{C4D19712-DEAE-4642-847F-B3758A4C560C}">
      <dgm:prSet/>
      <dgm:spPr/>
      <dgm:t>
        <a:bodyPr/>
        <a:lstStyle/>
        <a:p>
          <a:endParaRPr lang="ru-RU"/>
        </a:p>
      </dgm:t>
    </dgm:pt>
    <dgm:pt modelId="{CB3ABF2E-6960-4D2A-AC8E-FCDFCF08284C}">
      <dgm:prSet phldrT="[Текст]"/>
      <dgm:spPr/>
      <dgm:t>
        <a:bodyPr/>
        <a:lstStyle/>
        <a:p>
          <a:r>
            <a:rPr lang="ru-RU" dirty="0" smtClean="0"/>
            <a:t>Успешная сдача обязательных предметов</a:t>
          </a:r>
          <a:endParaRPr lang="ru-RU" dirty="0"/>
        </a:p>
      </dgm:t>
    </dgm:pt>
    <dgm:pt modelId="{1D5A7BF7-44E2-4F04-99A0-692102EBF35C}" type="parTrans" cxnId="{0F082825-6628-44A3-A214-294EABA41AD4}">
      <dgm:prSet/>
      <dgm:spPr/>
      <dgm:t>
        <a:bodyPr/>
        <a:lstStyle/>
        <a:p>
          <a:endParaRPr lang="ru-RU"/>
        </a:p>
      </dgm:t>
    </dgm:pt>
    <dgm:pt modelId="{219FBE5B-4A06-4318-9429-EC285B943139}" type="sibTrans" cxnId="{0F082825-6628-44A3-A214-294EABA41AD4}">
      <dgm:prSet/>
      <dgm:spPr/>
      <dgm:t>
        <a:bodyPr/>
        <a:lstStyle/>
        <a:p>
          <a:endParaRPr lang="ru-RU"/>
        </a:p>
      </dgm:t>
    </dgm:pt>
    <dgm:pt modelId="{4FDA0248-A653-44EF-9650-0F0EF01D185F}">
      <dgm:prSet phldrT="[Текст]"/>
      <dgm:spPr/>
      <dgm:t>
        <a:bodyPr/>
        <a:lstStyle/>
        <a:p>
          <a:r>
            <a:rPr lang="ru-RU" dirty="0" smtClean="0"/>
            <a:t>Сдача предметов по выбору</a:t>
          </a:r>
          <a:endParaRPr lang="ru-RU" dirty="0"/>
        </a:p>
      </dgm:t>
    </dgm:pt>
    <dgm:pt modelId="{13BEF861-58AC-4B0A-9B18-71A7B4B7AB61}" type="parTrans" cxnId="{0410BCE9-6825-4B71-9623-50C182E64DEE}">
      <dgm:prSet/>
      <dgm:spPr/>
      <dgm:t>
        <a:bodyPr/>
        <a:lstStyle/>
        <a:p>
          <a:endParaRPr lang="ru-RU"/>
        </a:p>
      </dgm:t>
    </dgm:pt>
    <dgm:pt modelId="{29C69192-B882-4102-812F-B64A71B37D34}" type="sibTrans" cxnId="{0410BCE9-6825-4B71-9623-50C182E64DEE}">
      <dgm:prSet/>
      <dgm:spPr/>
      <dgm:t>
        <a:bodyPr/>
        <a:lstStyle/>
        <a:p>
          <a:endParaRPr lang="ru-RU"/>
        </a:p>
      </dgm:t>
    </dgm:pt>
    <dgm:pt modelId="{6087D6EB-1727-4E38-AB0B-94152E3C4ABF}">
      <dgm:prSet phldrT="[Текст]"/>
      <dgm:spPr/>
      <dgm:t>
        <a:bodyPr/>
        <a:lstStyle/>
        <a:p>
          <a:r>
            <a:rPr lang="ru-RU" dirty="0" smtClean="0"/>
            <a:t>Аттестат о среднем общем образовании</a:t>
          </a:r>
          <a:endParaRPr lang="ru-RU" dirty="0"/>
        </a:p>
      </dgm:t>
    </dgm:pt>
    <dgm:pt modelId="{324036D5-F9DF-4854-A7BD-DD29B5987E7A}" type="parTrans" cxnId="{1C8D34FE-C184-45EA-9038-443A6E33455A}">
      <dgm:prSet/>
      <dgm:spPr/>
      <dgm:t>
        <a:bodyPr/>
        <a:lstStyle/>
        <a:p>
          <a:endParaRPr lang="ru-RU"/>
        </a:p>
      </dgm:t>
    </dgm:pt>
    <dgm:pt modelId="{06D13E0F-BA29-4E1E-A89D-FEB2031E485B}" type="sibTrans" cxnId="{1C8D34FE-C184-45EA-9038-443A6E33455A}">
      <dgm:prSet/>
      <dgm:spPr/>
      <dgm:t>
        <a:bodyPr/>
        <a:lstStyle/>
        <a:p>
          <a:endParaRPr lang="ru-RU"/>
        </a:p>
      </dgm:t>
    </dgm:pt>
    <dgm:pt modelId="{57095254-B732-49A0-A511-AFBB563233E8}">
      <dgm:prSet phldrT="[Текст]"/>
      <dgm:spPr/>
      <dgm:t>
        <a:bodyPr/>
        <a:lstStyle/>
        <a:p>
          <a:r>
            <a:rPr lang="ru-RU" dirty="0" smtClean="0"/>
            <a:t>Получение аттестата</a:t>
          </a:r>
          <a:endParaRPr lang="ru-RU" dirty="0"/>
        </a:p>
      </dgm:t>
    </dgm:pt>
    <dgm:pt modelId="{833E578E-D51C-431D-9CC2-2F9F20537955}" type="parTrans" cxnId="{6BFEFB31-9829-444C-AE23-055EE4F76B3D}">
      <dgm:prSet/>
      <dgm:spPr/>
      <dgm:t>
        <a:bodyPr/>
        <a:lstStyle/>
        <a:p>
          <a:endParaRPr lang="ru-RU"/>
        </a:p>
      </dgm:t>
    </dgm:pt>
    <dgm:pt modelId="{234592FB-E73C-4802-901C-C968E19B66E3}" type="sibTrans" cxnId="{6BFEFB31-9829-444C-AE23-055EE4F76B3D}">
      <dgm:prSet/>
      <dgm:spPr/>
      <dgm:t>
        <a:bodyPr/>
        <a:lstStyle/>
        <a:p>
          <a:endParaRPr lang="ru-RU"/>
        </a:p>
      </dgm:t>
    </dgm:pt>
    <dgm:pt modelId="{0BA642E2-65D1-4040-A5F7-E5E41D15E58A}">
      <dgm:prSet phldrT="[Текст]"/>
      <dgm:spPr/>
      <dgm:t>
        <a:bodyPr/>
        <a:lstStyle/>
        <a:p>
          <a:r>
            <a:rPr lang="ru-RU" dirty="0" smtClean="0"/>
            <a:t>Поступление в высшие учебные заведения</a:t>
          </a:r>
          <a:endParaRPr lang="ru-RU" dirty="0"/>
        </a:p>
      </dgm:t>
    </dgm:pt>
    <dgm:pt modelId="{F1F92E9A-6EA2-418D-9298-923CEEE32D27}" type="parTrans" cxnId="{6BFFF9F7-F8C0-48CE-9D24-64386F2A0716}">
      <dgm:prSet/>
      <dgm:spPr/>
      <dgm:t>
        <a:bodyPr/>
        <a:lstStyle/>
        <a:p>
          <a:endParaRPr lang="ru-RU"/>
        </a:p>
      </dgm:t>
    </dgm:pt>
    <dgm:pt modelId="{32FE8E1E-6A20-4B4E-A096-F58588995610}" type="sibTrans" cxnId="{6BFFF9F7-F8C0-48CE-9D24-64386F2A0716}">
      <dgm:prSet/>
      <dgm:spPr/>
      <dgm:t>
        <a:bodyPr/>
        <a:lstStyle/>
        <a:p>
          <a:endParaRPr lang="ru-RU"/>
        </a:p>
      </dgm:t>
    </dgm:pt>
    <dgm:pt modelId="{F5C931DF-18AC-46A3-AC90-C72483F94B8E}" type="pres">
      <dgm:prSet presAssocID="{BB0E098F-10C7-4110-AF70-12559E9762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11A86-D020-4594-B7BF-C0E9D3DF7847}" type="pres">
      <dgm:prSet presAssocID="{6087D6EB-1727-4E38-AB0B-94152E3C4ABF}" presName="boxAndChildren" presStyleCnt="0"/>
      <dgm:spPr/>
    </dgm:pt>
    <dgm:pt modelId="{0A2670A1-FA9C-49DE-B9EC-DCFB9C3A6DE8}" type="pres">
      <dgm:prSet presAssocID="{6087D6EB-1727-4E38-AB0B-94152E3C4ABF}" presName="parentTextBox" presStyleLbl="node1" presStyleIdx="0" presStyleCnt="3"/>
      <dgm:spPr/>
      <dgm:t>
        <a:bodyPr/>
        <a:lstStyle/>
        <a:p>
          <a:endParaRPr lang="ru-RU"/>
        </a:p>
      </dgm:t>
    </dgm:pt>
    <dgm:pt modelId="{28273D37-F245-4F6A-B3F6-93FC27AF9225}" type="pres">
      <dgm:prSet presAssocID="{6087D6EB-1727-4E38-AB0B-94152E3C4ABF}" presName="entireBox" presStyleLbl="node1" presStyleIdx="0" presStyleCnt="3"/>
      <dgm:spPr/>
      <dgm:t>
        <a:bodyPr/>
        <a:lstStyle/>
        <a:p>
          <a:endParaRPr lang="ru-RU"/>
        </a:p>
      </dgm:t>
    </dgm:pt>
    <dgm:pt modelId="{502BAF47-CB27-4117-8B03-A1567940EAF0}" type="pres">
      <dgm:prSet presAssocID="{6087D6EB-1727-4E38-AB0B-94152E3C4ABF}" presName="descendantBox" presStyleCnt="0"/>
      <dgm:spPr/>
    </dgm:pt>
    <dgm:pt modelId="{BDB7C2C4-C648-4BAD-BB13-D52C388E461E}" type="pres">
      <dgm:prSet presAssocID="{57095254-B732-49A0-A511-AFBB563233E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64CAB-9E66-46C9-AFE3-B83A3844AFBD}" type="pres">
      <dgm:prSet presAssocID="{0BA642E2-65D1-4040-A5F7-E5E41D15E58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DCF4D-7F0E-4A43-9EFA-DF8A94E232D7}" type="pres">
      <dgm:prSet presAssocID="{718DD501-E09C-440D-861B-F8E68BA0041E}" presName="sp" presStyleCnt="0"/>
      <dgm:spPr/>
    </dgm:pt>
    <dgm:pt modelId="{14E54512-A016-4B52-8C94-EB80D027EC48}" type="pres">
      <dgm:prSet presAssocID="{6784C336-7AC8-4B71-85EA-8D7AB59E1F6E}" presName="arrowAndChildren" presStyleCnt="0"/>
      <dgm:spPr/>
    </dgm:pt>
    <dgm:pt modelId="{A748E71F-3E4E-4E08-8016-78693C9273C6}" type="pres">
      <dgm:prSet presAssocID="{6784C336-7AC8-4B71-85EA-8D7AB59E1F6E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D836010-C6B0-4CF3-AE7D-6CD2851ED7BB}" type="pres">
      <dgm:prSet presAssocID="{6784C336-7AC8-4B71-85EA-8D7AB59E1F6E}" presName="arrow" presStyleLbl="node1" presStyleIdx="1" presStyleCnt="3"/>
      <dgm:spPr/>
      <dgm:t>
        <a:bodyPr/>
        <a:lstStyle/>
        <a:p>
          <a:endParaRPr lang="ru-RU"/>
        </a:p>
      </dgm:t>
    </dgm:pt>
    <dgm:pt modelId="{266DDFED-0490-405E-B60C-7A41905612CA}" type="pres">
      <dgm:prSet presAssocID="{6784C336-7AC8-4B71-85EA-8D7AB59E1F6E}" presName="descendantArrow" presStyleCnt="0"/>
      <dgm:spPr/>
    </dgm:pt>
    <dgm:pt modelId="{7568542B-80EF-4311-BC5F-AEC299C25F90}" type="pres">
      <dgm:prSet presAssocID="{CB3ABF2E-6960-4D2A-AC8E-FCDFCF08284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026DE-59EF-4A8B-A4F7-8CB679A38E6E}" type="pres">
      <dgm:prSet presAssocID="{4FDA0248-A653-44EF-9650-0F0EF01D185F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6602-D630-4057-967F-6C7B0CF78689}" type="pres">
      <dgm:prSet presAssocID="{64F0D640-0E16-466D-A225-353E0ABFDFCB}" presName="sp" presStyleCnt="0"/>
      <dgm:spPr/>
    </dgm:pt>
    <dgm:pt modelId="{E0DBA25D-337F-4862-8B27-003C094696F8}" type="pres">
      <dgm:prSet presAssocID="{827CCEA1-C659-496E-9BDE-5CEDE0546B14}" presName="arrowAndChildren" presStyleCnt="0"/>
      <dgm:spPr/>
    </dgm:pt>
    <dgm:pt modelId="{BD618555-760C-4557-B4D3-39217C85D2B1}" type="pres">
      <dgm:prSet presAssocID="{827CCEA1-C659-496E-9BDE-5CEDE0546B14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8AFA73E9-CAA2-45AB-BC78-02BB56711D9A}" type="pres">
      <dgm:prSet presAssocID="{827CCEA1-C659-496E-9BDE-5CEDE0546B14}" presName="arrow" presStyleLbl="node1" presStyleIdx="2" presStyleCnt="3" custLinFactNeighborX="-1624" custLinFactNeighborY="-74537"/>
      <dgm:spPr/>
      <dgm:t>
        <a:bodyPr/>
        <a:lstStyle/>
        <a:p>
          <a:endParaRPr lang="ru-RU"/>
        </a:p>
      </dgm:t>
    </dgm:pt>
    <dgm:pt modelId="{A1789596-CD9A-4269-B740-FEC43A76227A}" type="pres">
      <dgm:prSet presAssocID="{827CCEA1-C659-496E-9BDE-5CEDE0546B14}" presName="descendantArrow" presStyleCnt="0"/>
      <dgm:spPr/>
    </dgm:pt>
    <dgm:pt modelId="{559B26F1-46B0-4E07-A86E-87F886A90A59}" type="pres">
      <dgm:prSet presAssocID="{1AAB839D-AD14-48A4-B29D-58811A68029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B4255-98B9-4BBE-8098-7572BDCBCE4D}" type="pres">
      <dgm:prSet presAssocID="{5734F707-A1F3-4319-8045-8D220CE7275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0B2295-DFE0-4F05-B525-1693B6448D1A}" type="presOf" srcId="{CB3ABF2E-6960-4D2A-AC8E-FCDFCF08284C}" destId="{7568542B-80EF-4311-BC5F-AEC299C25F90}" srcOrd="0" destOrd="0" presId="urn:microsoft.com/office/officeart/2005/8/layout/process4"/>
    <dgm:cxn modelId="{D669A5FD-0C41-4FD4-B6A3-10699B3D8E2D}" type="presOf" srcId="{0BA642E2-65D1-4040-A5F7-E5E41D15E58A}" destId="{9B864CAB-9E66-46C9-AFE3-B83A3844AFBD}" srcOrd="0" destOrd="0" presId="urn:microsoft.com/office/officeart/2005/8/layout/process4"/>
    <dgm:cxn modelId="{0F082825-6628-44A3-A214-294EABA41AD4}" srcId="{6784C336-7AC8-4B71-85EA-8D7AB59E1F6E}" destId="{CB3ABF2E-6960-4D2A-AC8E-FCDFCF08284C}" srcOrd="0" destOrd="0" parTransId="{1D5A7BF7-44E2-4F04-99A0-692102EBF35C}" sibTransId="{219FBE5B-4A06-4318-9429-EC285B943139}"/>
    <dgm:cxn modelId="{442555B9-C7C4-4A6B-BE47-19A006F9A60E}" type="presOf" srcId="{6784C336-7AC8-4B71-85EA-8D7AB59E1F6E}" destId="{CD836010-C6B0-4CF3-AE7D-6CD2851ED7BB}" srcOrd="1" destOrd="0" presId="urn:microsoft.com/office/officeart/2005/8/layout/process4"/>
    <dgm:cxn modelId="{0410BCE9-6825-4B71-9623-50C182E64DEE}" srcId="{6784C336-7AC8-4B71-85EA-8D7AB59E1F6E}" destId="{4FDA0248-A653-44EF-9650-0F0EF01D185F}" srcOrd="1" destOrd="0" parTransId="{13BEF861-58AC-4B0A-9B18-71A7B4B7AB61}" sibTransId="{29C69192-B882-4102-812F-B64A71B37D34}"/>
    <dgm:cxn modelId="{05A7F798-B950-4FAB-AF33-704875FAB102}" type="presOf" srcId="{6087D6EB-1727-4E38-AB0B-94152E3C4ABF}" destId="{28273D37-F245-4F6A-B3F6-93FC27AF9225}" srcOrd="1" destOrd="0" presId="urn:microsoft.com/office/officeart/2005/8/layout/process4"/>
    <dgm:cxn modelId="{7E34775A-DD08-43A0-B94F-02492D00D959}" type="presOf" srcId="{4FDA0248-A653-44EF-9650-0F0EF01D185F}" destId="{B1C026DE-59EF-4A8B-A4F7-8CB679A38E6E}" srcOrd="0" destOrd="0" presId="urn:microsoft.com/office/officeart/2005/8/layout/process4"/>
    <dgm:cxn modelId="{FCEB0EB0-5A85-4441-AC56-A26A647B4C04}" type="presOf" srcId="{6087D6EB-1727-4E38-AB0B-94152E3C4ABF}" destId="{0A2670A1-FA9C-49DE-B9EC-DCFB9C3A6DE8}" srcOrd="0" destOrd="0" presId="urn:microsoft.com/office/officeart/2005/8/layout/process4"/>
    <dgm:cxn modelId="{1DA0F009-4B0F-49C4-A238-501FA6844512}" type="presOf" srcId="{827CCEA1-C659-496E-9BDE-5CEDE0546B14}" destId="{BD618555-760C-4557-B4D3-39217C85D2B1}" srcOrd="0" destOrd="0" presId="urn:microsoft.com/office/officeart/2005/8/layout/process4"/>
    <dgm:cxn modelId="{5A24BC1C-05A9-4586-AC07-721D99498DAC}" type="presOf" srcId="{57095254-B732-49A0-A511-AFBB563233E8}" destId="{BDB7C2C4-C648-4BAD-BB13-D52C388E461E}" srcOrd="0" destOrd="0" presId="urn:microsoft.com/office/officeart/2005/8/layout/process4"/>
    <dgm:cxn modelId="{6BFFF9F7-F8C0-48CE-9D24-64386F2A0716}" srcId="{6087D6EB-1727-4E38-AB0B-94152E3C4ABF}" destId="{0BA642E2-65D1-4040-A5F7-E5E41D15E58A}" srcOrd="1" destOrd="0" parTransId="{F1F92E9A-6EA2-418D-9298-923CEEE32D27}" sibTransId="{32FE8E1E-6A20-4B4E-A096-F58588995610}"/>
    <dgm:cxn modelId="{C41A697B-82FD-422C-9659-B25053BA6F0C}" type="presOf" srcId="{827CCEA1-C659-496E-9BDE-5CEDE0546B14}" destId="{8AFA73E9-CAA2-45AB-BC78-02BB56711D9A}" srcOrd="1" destOrd="0" presId="urn:microsoft.com/office/officeart/2005/8/layout/process4"/>
    <dgm:cxn modelId="{C4D19712-DEAE-4642-847F-B3758A4C560C}" srcId="{BB0E098F-10C7-4110-AF70-12559E9762C5}" destId="{6784C336-7AC8-4B71-85EA-8D7AB59E1F6E}" srcOrd="1" destOrd="0" parTransId="{9E9C9EF3-21A1-42B0-9DB5-1A756F27C330}" sibTransId="{718DD501-E09C-440D-861B-F8E68BA0041E}"/>
    <dgm:cxn modelId="{F181BD22-51B7-4307-90C0-367B90E5C865}" srcId="{BB0E098F-10C7-4110-AF70-12559E9762C5}" destId="{827CCEA1-C659-496E-9BDE-5CEDE0546B14}" srcOrd="0" destOrd="0" parTransId="{998AD6BF-B7DB-4760-9B1B-5FC183D5EEE6}" sibTransId="{64F0D640-0E16-466D-A225-353E0ABFDFCB}"/>
    <dgm:cxn modelId="{BE1591A0-8FCB-4244-99E4-8C7E50810A1C}" srcId="{827CCEA1-C659-496E-9BDE-5CEDE0546B14}" destId="{1AAB839D-AD14-48A4-B29D-58811A68029F}" srcOrd="0" destOrd="0" parTransId="{95A2E494-53F5-4C29-887D-C7AE80A35A60}" sibTransId="{C3C992A3-148C-4C4A-AE36-4BE4EE9ED45E}"/>
    <dgm:cxn modelId="{6BFEFB31-9829-444C-AE23-055EE4F76B3D}" srcId="{6087D6EB-1727-4E38-AB0B-94152E3C4ABF}" destId="{57095254-B732-49A0-A511-AFBB563233E8}" srcOrd="0" destOrd="0" parTransId="{833E578E-D51C-431D-9CC2-2F9F20537955}" sibTransId="{234592FB-E73C-4802-901C-C968E19B66E3}"/>
    <dgm:cxn modelId="{827F04AE-3B38-41A1-8B56-4C6048EBCB13}" type="presOf" srcId="{5734F707-A1F3-4319-8045-8D220CE72757}" destId="{1C5B4255-98B9-4BBE-8098-7572BDCBCE4D}" srcOrd="0" destOrd="0" presId="urn:microsoft.com/office/officeart/2005/8/layout/process4"/>
    <dgm:cxn modelId="{1C8D34FE-C184-45EA-9038-443A6E33455A}" srcId="{BB0E098F-10C7-4110-AF70-12559E9762C5}" destId="{6087D6EB-1727-4E38-AB0B-94152E3C4ABF}" srcOrd="2" destOrd="0" parTransId="{324036D5-F9DF-4854-A7BD-DD29B5987E7A}" sibTransId="{06D13E0F-BA29-4E1E-A89D-FEB2031E485B}"/>
    <dgm:cxn modelId="{0B05F6AE-8BAF-403A-B0A9-47911B3F2FEE}" srcId="{827CCEA1-C659-496E-9BDE-5CEDE0546B14}" destId="{5734F707-A1F3-4319-8045-8D220CE72757}" srcOrd="1" destOrd="0" parTransId="{9EEB515F-D294-48D0-A0AE-ABAEE74760F6}" sibTransId="{37136425-1AB4-4359-B0C5-58CB7CB0F319}"/>
    <dgm:cxn modelId="{65DD0FC2-6ED2-4705-82E4-35B7D8AA39D2}" type="presOf" srcId="{6784C336-7AC8-4B71-85EA-8D7AB59E1F6E}" destId="{A748E71F-3E4E-4E08-8016-78693C9273C6}" srcOrd="0" destOrd="0" presId="urn:microsoft.com/office/officeart/2005/8/layout/process4"/>
    <dgm:cxn modelId="{9D65DF4C-8CE5-424F-B277-494F5CEB3312}" type="presOf" srcId="{1AAB839D-AD14-48A4-B29D-58811A68029F}" destId="{559B26F1-46B0-4E07-A86E-87F886A90A59}" srcOrd="0" destOrd="0" presId="urn:microsoft.com/office/officeart/2005/8/layout/process4"/>
    <dgm:cxn modelId="{A3B561D6-16B9-4441-8EF1-3AD305D78F74}" type="presOf" srcId="{BB0E098F-10C7-4110-AF70-12559E9762C5}" destId="{F5C931DF-18AC-46A3-AC90-C72483F94B8E}" srcOrd="0" destOrd="0" presId="urn:microsoft.com/office/officeart/2005/8/layout/process4"/>
    <dgm:cxn modelId="{2424DF27-B460-438A-847E-A7CCADFC9CDB}" type="presParOf" srcId="{F5C931DF-18AC-46A3-AC90-C72483F94B8E}" destId="{78911A86-D020-4594-B7BF-C0E9D3DF7847}" srcOrd="0" destOrd="0" presId="urn:microsoft.com/office/officeart/2005/8/layout/process4"/>
    <dgm:cxn modelId="{5DE5AF81-DD37-46FE-9DA6-64F0B15D541A}" type="presParOf" srcId="{78911A86-D020-4594-B7BF-C0E9D3DF7847}" destId="{0A2670A1-FA9C-49DE-B9EC-DCFB9C3A6DE8}" srcOrd="0" destOrd="0" presId="urn:microsoft.com/office/officeart/2005/8/layout/process4"/>
    <dgm:cxn modelId="{C3701A4E-8785-4989-A46B-AA26C8BB619E}" type="presParOf" srcId="{78911A86-D020-4594-B7BF-C0E9D3DF7847}" destId="{28273D37-F245-4F6A-B3F6-93FC27AF9225}" srcOrd="1" destOrd="0" presId="urn:microsoft.com/office/officeart/2005/8/layout/process4"/>
    <dgm:cxn modelId="{38C8FABF-1452-4603-AD32-5224C99ADD2E}" type="presParOf" srcId="{78911A86-D020-4594-B7BF-C0E9D3DF7847}" destId="{502BAF47-CB27-4117-8B03-A1567940EAF0}" srcOrd="2" destOrd="0" presId="urn:microsoft.com/office/officeart/2005/8/layout/process4"/>
    <dgm:cxn modelId="{1D91AE75-92E2-4AA5-9BD8-89160CC53C8B}" type="presParOf" srcId="{502BAF47-CB27-4117-8B03-A1567940EAF0}" destId="{BDB7C2C4-C648-4BAD-BB13-D52C388E461E}" srcOrd="0" destOrd="0" presId="urn:microsoft.com/office/officeart/2005/8/layout/process4"/>
    <dgm:cxn modelId="{8CEEEF39-9ED1-4DEF-A342-0757AB46A505}" type="presParOf" srcId="{502BAF47-CB27-4117-8B03-A1567940EAF0}" destId="{9B864CAB-9E66-46C9-AFE3-B83A3844AFBD}" srcOrd="1" destOrd="0" presId="urn:microsoft.com/office/officeart/2005/8/layout/process4"/>
    <dgm:cxn modelId="{DB07AC7D-A1FA-4456-9EB8-FF8BF68C3824}" type="presParOf" srcId="{F5C931DF-18AC-46A3-AC90-C72483F94B8E}" destId="{DA9DCF4D-7F0E-4A43-9EFA-DF8A94E232D7}" srcOrd="1" destOrd="0" presId="urn:microsoft.com/office/officeart/2005/8/layout/process4"/>
    <dgm:cxn modelId="{9AFEE2B5-9DE4-4981-9060-94C27E1FB895}" type="presParOf" srcId="{F5C931DF-18AC-46A3-AC90-C72483F94B8E}" destId="{14E54512-A016-4B52-8C94-EB80D027EC48}" srcOrd="2" destOrd="0" presId="urn:microsoft.com/office/officeart/2005/8/layout/process4"/>
    <dgm:cxn modelId="{3EECA415-8081-40CE-88B3-0E63F1ED551A}" type="presParOf" srcId="{14E54512-A016-4B52-8C94-EB80D027EC48}" destId="{A748E71F-3E4E-4E08-8016-78693C9273C6}" srcOrd="0" destOrd="0" presId="urn:microsoft.com/office/officeart/2005/8/layout/process4"/>
    <dgm:cxn modelId="{C735F05B-4244-4636-88C7-7EF561A72146}" type="presParOf" srcId="{14E54512-A016-4B52-8C94-EB80D027EC48}" destId="{CD836010-C6B0-4CF3-AE7D-6CD2851ED7BB}" srcOrd="1" destOrd="0" presId="urn:microsoft.com/office/officeart/2005/8/layout/process4"/>
    <dgm:cxn modelId="{24C3B24B-6893-43AD-84AC-49451ABD8DD1}" type="presParOf" srcId="{14E54512-A016-4B52-8C94-EB80D027EC48}" destId="{266DDFED-0490-405E-B60C-7A41905612CA}" srcOrd="2" destOrd="0" presId="urn:microsoft.com/office/officeart/2005/8/layout/process4"/>
    <dgm:cxn modelId="{79B18EB7-5828-40D9-AF6A-A8DB491520E1}" type="presParOf" srcId="{266DDFED-0490-405E-B60C-7A41905612CA}" destId="{7568542B-80EF-4311-BC5F-AEC299C25F90}" srcOrd="0" destOrd="0" presId="urn:microsoft.com/office/officeart/2005/8/layout/process4"/>
    <dgm:cxn modelId="{F7548819-F08C-4BB3-82B1-8C8DB3061746}" type="presParOf" srcId="{266DDFED-0490-405E-B60C-7A41905612CA}" destId="{B1C026DE-59EF-4A8B-A4F7-8CB679A38E6E}" srcOrd="1" destOrd="0" presId="urn:microsoft.com/office/officeart/2005/8/layout/process4"/>
    <dgm:cxn modelId="{941692A9-945C-4F73-9269-212FB7E715A5}" type="presParOf" srcId="{F5C931DF-18AC-46A3-AC90-C72483F94B8E}" destId="{520A6602-D630-4057-967F-6C7B0CF78689}" srcOrd="3" destOrd="0" presId="urn:microsoft.com/office/officeart/2005/8/layout/process4"/>
    <dgm:cxn modelId="{BE630E11-CFD4-498F-BBF4-4B34FCED690B}" type="presParOf" srcId="{F5C931DF-18AC-46A3-AC90-C72483F94B8E}" destId="{E0DBA25D-337F-4862-8B27-003C094696F8}" srcOrd="4" destOrd="0" presId="urn:microsoft.com/office/officeart/2005/8/layout/process4"/>
    <dgm:cxn modelId="{B53168A8-503B-402F-A123-853E977CCA8C}" type="presParOf" srcId="{E0DBA25D-337F-4862-8B27-003C094696F8}" destId="{BD618555-760C-4557-B4D3-39217C85D2B1}" srcOrd="0" destOrd="0" presId="urn:microsoft.com/office/officeart/2005/8/layout/process4"/>
    <dgm:cxn modelId="{49540934-BA26-4CEF-A611-59C808747FD9}" type="presParOf" srcId="{E0DBA25D-337F-4862-8B27-003C094696F8}" destId="{8AFA73E9-CAA2-45AB-BC78-02BB56711D9A}" srcOrd="1" destOrd="0" presId="urn:microsoft.com/office/officeart/2005/8/layout/process4"/>
    <dgm:cxn modelId="{50B63E23-6F85-4177-B4B5-DED267273704}" type="presParOf" srcId="{E0DBA25D-337F-4862-8B27-003C094696F8}" destId="{A1789596-CD9A-4269-B740-FEC43A76227A}" srcOrd="2" destOrd="0" presId="urn:microsoft.com/office/officeart/2005/8/layout/process4"/>
    <dgm:cxn modelId="{0F4EE32F-41F1-4B3D-B537-99EDF89FC21A}" type="presParOf" srcId="{A1789596-CD9A-4269-B740-FEC43A76227A}" destId="{559B26F1-46B0-4E07-A86E-87F886A90A59}" srcOrd="0" destOrd="0" presId="urn:microsoft.com/office/officeart/2005/8/layout/process4"/>
    <dgm:cxn modelId="{BB8132FB-A9CE-43EE-918F-9F087B570BFC}" type="presParOf" srcId="{A1789596-CD9A-4269-B740-FEC43A76227A}" destId="{1C5B4255-98B9-4BBE-8098-7572BDCBCE4D}" srcOrd="1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73D37-F245-4F6A-B3F6-93FC27AF9225}">
      <dsp:nvSpPr>
        <dsp:cNvPr id="0" name=""/>
        <dsp:cNvSpPr/>
      </dsp:nvSpPr>
      <dsp:spPr>
        <a:xfrm>
          <a:off x="0" y="4227930"/>
          <a:ext cx="8229600" cy="138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Аттестат о среднем общем образовании</a:t>
          </a:r>
          <a:endParaRPr lang="ru-RU" sz="2600" kern="1200" dirty="0"/>
        </a:p>
      </dsp:txBody>
      <dsp:txXfrm>
        <a:off x="0" y="4227930"/>
        <a:ext cx="8229600" cy="749358"/>
      </dsp:txXfrm>
    </dsp:sp>
    <dsp:sp modelId="{BDB7C2C4-C648-4BAD-BB13-D52C388E461E}">
      <dsp:nvSpPr>
        <dsp:cNvPr id="0" name=""/>
        <dsp:cNvSpPr/>
      </dsp:nvSpPr>
      <dsp:spPr>
        <a:xfrm>
          <a:off x="0" y="4949534"/>
          <a:ext cx="4114799" cy="638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Получение аттестата</a:t>
          </a:r>
          <a:endParaRPr lang="ru-RU" sz="1400" kern="1200" dirty="0"/>
        </a:p>
      </dsp:txBody>
      <dsp:txXfrm>
        <a:off x="0" y="4949534"/>
        <a:ext cx="4114799" cy="638342"/>
      </dsp:txXfrm>
    </dsp:sp>
    <dsp:sp modelId="{9B864CAB-9E66-46C9-AFE3-B83A3844AFBD}">
      <dsp:nvSpPr>
        <dsp:cNvPr id="0" name=""/>
        <dsp:cNvSpPr/>
      </dsp:nvSpPr>
      <dsp:spPr>
        <a:xfrm>
          <a:off x="4114800" y="4949534"/>
          <a:ext cx="4114799" cy="638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Поступление в высшие учебные заведения</a:t>
          </a:r>
          <a:endParaRPr lang="ru-RU" sz="1400" kern="1200" dirty="0"/>
        </a:p>
      </dsp:txBody>
      <dsp:txXfrm>
        <a:off x="4114800" y="4949534"/>
        <a:ext cx="4114799" cy="638342"/>
      </dsp:txXfrm>
    </dsp:sp>
    <dsp:sp modelId="{CD836010-C6B0-4CF3-AE7D-6CD2851ED7BB}">
      <dsp:nvSpPr>
        <dsp:cNvPr id="0" name=""/>
        <dsp:cNvSpPr/>
      </dsp:nvSpPr>
      <dsp:spPr>
        <a:xfrm rot="10800000">
          <a:off x="0" y="2114461"/>
          <a:ext cx="8229600" cy="21342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ЕГЭ</a:t>
          </a:r>
          <a:endParaRPr lang="ru-RU" sz="2600" kern="1200" dirty="0"/>
        </a:p>
      </dsp:txBody>
      <dsp:txXfrm>
        <a:off x="0" y="2114461"/>
        <a:ext cx="8229600" cy="749133"/>
      </dsp:txXfrm>
    </dsp:sp>
    <dsp:sp modelId="{7568542B-80EF-4311-BC5F-AEC299C25F90}">
      <dsp:nvSpPr>
        <dsp:cNvPr id="0" name=""/>
        <dsp:cNvSpPr/>
      </dsp:nvSpPr>
      <dsp:spPr>
        <a:xfrm>
          <a:off x="0" y="2863595"/>
          <a:ext cx="4114799" cy="638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Успешная сдача обязательных предметов</a:t>
          </a:r>
          <a:endParaRPr lang="ru-RU" sz="1400" kern="1200" dirty="0"/>
        </a:p>
      </dsp:txBody>
      <dsp:txXfrm>
        <a:off x="0" y="2863595"/>
        <a:ext cx="4114799" cy="638150"/>
      </dsp:txXfrm>
    </dsp:sp>
    <dsp:sp modelId="{B1C026DE-59EF-4A8B-A4F7-8CB679A38E6E}">
      <dsp:nvSpPr>
        <dsp:cNvPr id="0" name=""/>
        <dsp:cNvSpPr/>
      </dsp:nvSpPr>
      <dsp:spPr>
        <a:xfrm>
          <a:off x="4114800" y="2863595"/>
          <a:ext cx="4114799" cy="638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Сдача предметов по выбору</a:t>
          </a:r>
          <a:endParaRPr lang="ru-RU" sz="1400" kern="1200" dirty="0"/>
        </a:p>
      </dsp:txBody>
      <dsp:txXfrm>
        <a:off x="4114800" y="2863595"/>
        <a:ext cx="4114799" cy="638150"/>
      </dsp:txXfrm>
    </dsp:sp>
    <dsp:sp modelId="{8AFA73E9-CAA2-45AB-BC78-02BB56711D9A}">
      <dsp:nvSpPr>
        <dsp:cNvPr id="0" name=""/>
        <dsp:cNvSpPr/>
      </dsp:nvSpPr>
      <dsp:spPr>
        <a:xfrm rot="10800000">
          <a:off x="0" y="0"/>
          <a:ext cx="8229600" cy="21342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Допуск к ГИА</a:t>
          </a:r>
          <a:endParaRPr lang="ru-RU" sz="2600" kern="1200" dirty="0"/>
        </a:p>
      </dsp:txBody>
      <dsp:txXfrm>
        <a:off x="0" y="0"/>
        <a:ext cx="8229600" cy="749133"/>
      </dsp:txXfrm>
    </dsp:sp>
    <dsp:sp modelId="{559B26F1-46B0-4E07-A86E-87F886A90A59}">
      <dsp:nvSpPr>
        <dsp:cNvPr id="0" name=""/>
        <dsp:cNvSpPr/>
      </dsp:nvSpPr>
      <dsp:spPr>
        <a:xfrm>
          <a:off x="0" y="750126"/>
          <a:ext cx="4114799" cy="638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Итоговое сочинение (зачет/незачет)</a:t>
          </a:r>
          <a:endParaRPr lang="ru-RU" sz="1400" kern="1200" dirty="0"/>
        </a:p>
      </dsp:txBody>
      <dsp:txXfrm>
        <a:off x="0" y="750126"/>
        <a:ext cx="4114799" cy="638150"/>
      </dsp:txXfrm>
    </dsp:sp>
    <dsp:sp modelId="{1C5B4255-98B9-4BBE-8098-7572BDCBCE4D}">
      <dsp:nvSpPr>
        <dsp:cNvPr id="0" name=""/>
        <dsp:cNvSpPr/>
      </dsp:nvSpPr>
      <dsp:spPr>
        <a:xfrm>
          <a:off x="4114800" y="750126"/>
          <a:ext cx="4114799" cy="638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Отсутствие академической задолженности, выполнение учебного плана в полном объёме</a:t>
          </a:r>
          <a:endParaRPr lang="ru-RU" sz="1400" kern="1200" dirty="0"/>
        </a:p>
      </dsp:txBody>
      <dsp:txXfrm>
        <a:off x="4114800" y="750126"/>
        <a:ext cx="4114799" cy="638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772170-548C-44C3-B290-F480B7AA75A5}" type="datetimeFigureOut">
              <a:rPr lang="ru-RU" smtClean="0"/>
              <a:pPr/>
              <a:t>03.06.2022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ADCEE2-6623-4374-A26B-B3D23E4D04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6534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Родителям </a:t>
            </a:r>
          </a:p>
          <a:p>
            <a:r>
              <a:rPr lang="ru-RU" sz="4400" dirty="0" smtClean="0"/>
              <a:t>о проведении ЕГЭ-2022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4424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Министерства науки и высшего образования Российской Федерации от 05.08.2021 №713 «Об установлении минимального количества баллов единого государственного экзамена по общеобразовательным предметам, соответствующим специальности или направлению подготовки, по которым проводится прием на обучение в образовательных организациях, находящихся в ведении Министерства науки и высшего образования Российской Федерации, на 2022/23 учебный год».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ctr">
              <a:buNone/>
            </a:pPr>
            <a:r>
              <a:rPr lang="ru-RU" b="1" dirty="0" smtClean="0"/>
              <a:t>Минимальное количество баллов</a:t>
            </a:r>
            <a:endParaRPr lang="ru-RU" dirty="0" smtClean="0"/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                40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                 39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                          39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          45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                        35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                44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Иностранный язык       30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                    40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                        39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                      40</a:t>
            </a:r>
          </a:p>
          <a:p>
            <a:pPr font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                             39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Расписание основного периода ЕГЭ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— география, литература и химия.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 31 мая состоится ЕГЭ по русскому,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– по математике профильного уровня,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по математике базового уровня,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июня – по истории и физике,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июня – по обществознанию,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– по иностранным языкам (письменная часть) и биологии,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и 17 июня – по иностранным (устная часть),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и 21 июня – по информатике.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дни запланированы с 23 июня по 2 июля.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7086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Резервные дни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23 июня (четверг) – русский язык; </a:t>
            </a:r>
          </a:p>
          <a:p>
            <a:r>
              <a:rPr lang="ru-RU" dirty="0" smtClean="0"/>
              <a:t>24 июня (пятница) – ЕГЭ по математике базового уровня, ЕГЭ по математике профильного уровня; </a:t>
            </a:r>
          </a:p>
          <a:p>
            <a:r>
              <a:rPr lang="ru-RU" dirty="0" smtClean="0"/>
              <a:t>27 июня (понедельник) – география, литература, иностранные языки (раздел «Говорение»); </a:t>
            </a:r>
          </a:p>
          <a:p>
            <a:r>
              <a:rPr lang="ru-RU" dirty="0" smtClean="0"/>
              <a:t>28 июня (вторник) – иностранные языки (за исключением раздела «Говорение»), биология, информатика; </a:t>
            </a:r>
          </a:p>
          <a:p>
            <a:r>
              <a:rPr lang="ru-RU" dirty="0" smtClean="0"/>
              <a:t>29 июня (среда) – обществознание, химия; </a:t>
            </a:r>
          </a:p>
          <a:p>
            <a:r>
              <a:rPr lang="ru-RU" dirty="0" smtClean="0"/>
              <a:t>30 июня (четверг) – история, физика; </a:t>
            </a:r>
          </a:p>
          <a:p>
            <a:r>
              <a:rPr lang="ru-RU" dirty="0" smtClean="0"/>
              <a:t>2 июля (суббота) – по всем учебным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Дополнительный период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 сентября (понедельник) – ЕГЭ по математике базового уровня;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8 сентября (четверг) – русский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1560" y="704088"/>
            <a:ext cx="8075240" cy="49266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Продолжительность экзаменов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68760"/>
          <a:ext cx="8280920" cy="6038563"/>
        </p:xfrm>
        <a:graphic>
          <a:graphicData uri="http://schemas.openxmlformats.org/drawingml/2006/table">
            <a:tbl>
              <a:tblPr/>
              <a:tblGrid>
                <a:gridCol w="4670994"/>
                <a:gridCol w="3609926"/>
              </a:tblGrid>
              <a:tr h="326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Предмет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Продолжительность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30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 (профиль/база)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минут/3 часа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Иностранный язык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+15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30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8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35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Информатика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1645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часа 55 минут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1645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56895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defRPr/>
            </a:pPr>
            <a:r>
              <a:rPr lang="ru-RU" sz="2800" b="1" dirty="0"/>
              <a:t>ЕГЭ проводится в специальных </a:t>
            </a:r>
          </a:p>
          <a:p>
            <a:pPr marL="274320" indent="-274320">
              <a:lnSpc>
                <a:spcPct val="90000"/>
              </a:lnSpc>
              <a:defRPr/>
            </a:pPr>
            <a:r>
              <a:rPr lang="ru-RU" sz="2800" b="1" dirty="0"/>
              <a:t>пунктах</a:t>
            </a:r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/>
              <a:t>проведения экзамена (ППЭ).</a:t>
            </a:r>
          </a:p>
          <a:p>
            <a:pPr marL="274320" indent="-274320">
              <a:lnSpc>
                <a:spcPct val="90000"/>
              </a:lnSpc>
              <a:defRPr/>
            </a:pPr>
            <a:endParaRPr lang="ru-RU" sz="2800" b="1" dirty="0"/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800" b="1" dirty="0"/>
              <a:t>В ППЭ нужно приходить </a:t>
            </a:r>
            <a:r>
              <a:rPr lang="ru-RU" sz="2800" b="1" dirty="0">
                <a:solidFill>
                  <a:srgbClr val="7030A0"/>
                </a:solidFill>
              </a:rPr>
              <a:t>с паспортом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/>
              <a:t>или другим документом, удостоверяющим </a:t>
            </a:r>
            <a:r>
              <a:rPr lang="ru-RU" sz="2800" b="1" dirty="0">
                <a:solidFill>
                  <a:srgbClr val="7030A0"/>
                </a:solidFill>
              </a:rPr>
              <a:t>личность, по 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7030A0"/>
                </a:solidFill>
              </a:rPr>
              <a:t>которому проводилась регистрация.</a:t>
            </a:r>
            <a:r>
              <a:rPr lang="ru-RU" sz="2800" b="1" dirty="0"/>
              <a:t> </a:t>
            </a:r>
          </a:p>
          <a:p>
            <a:pPr marL="274320" indent="-274320">
              <a:lnSpc>
                <a:spcPct val="90000"/>
              </a:lnSpc>
              <a:defRPr/>
            </a:pPr>
            <a:endParaRPr lang="ru-RU" sz="2800" b="1" dirty="0"/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800" b="1" dirty="0"/>
              <a:t>В ППЭ выпускников </a:t>
            </a:r>
            <a:r>
              <a:rPr lang="ru-RU" sz="2800" b="1" dirty="0">
                <a:solidFill>
                  <a:srgbClr val="7030A0"/>
                </a:solidFill>
              </a:rPr>
              <a:t>сопровождают </a:t>
            </a:r>
            <a:r>
              <a:rPr lang="ru-RU" sz="2800" b="1" dirty="0"/>
              <a:t>уполномоченные представители от образовательного учреждения, в котором они обучаются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Если обучающийся </a:t>
            </a:r>
            <a:r>
              <a:rPr lang="ru-RU" sz="2800" b="1" dirty="0" smtClean="0">
                <a:solidFill>
                  <a:srgbClr val="C00000"/>
                </a:solidFill>
              </a:rPr>
              <a:t>по состоянию здоровья</a:t>
            </a:r>
            <a:r>
              <a:rPr lang="ru-RU" sz="2800" b="1" dirty="0" smtClean="0">
                <a:solidFill>
                  <a:srgbClr val="222268"/>
                </a:solidFill>
              </a:rPr>
              <a:t> </a:t>
            </a:r>
            <a:r>
              <a:rPr lang="ru-RU" sz="2800" b="1" dirty="0" smtClean="0"/>
              <a:t>не может завершить выполнение экзаменационной работы, </a:t>
            </a:r>
          </a:p>
          <a:p>
            <a:pPr marL="0" indent="0" algn="ctr">
              <a:buNone/>
            </a:pPr>
            <a:r>
              <a:rPr lang="ru-RU" sz="2800" b="1" dirty="0" smtClean="0"/>
              <a:t>то он досрочно покидает аудиторию.</a:t>
            </a:r>
          </a:p>
          <a:p>
            <a:pPr marL="0" indent="0" algn="ctr">
              <a:buNone/>
            </a:pPr>
            <a:r>
              <a:rPr lang="ru-RU" sz="2800" b="1" dirty="0" smtClean="0"/>
              <a:t>Экзамен может быть пересдан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в резервные дни</a:t>
            </a:r>
            <a:r>
              <a:rPr lang="ru-RU" sz="2800" b="1" dirty="0" smtClean="0">
                <a:solidFill>
                  <a:srgbClr val="222268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Лица, допустившие нарушение устанавливаемого порядка проведения ГИА,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удаляются с экзамена!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Пересдача возможна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ТОЛЬКО ОСЕНЬЮ!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30335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7239000" cy="6075363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dirty="0" smtClean="0"/>
              <a:t>Если выпускник текущего года получает результат ниже минимального количества баллов </a:t>
            </a:r>
            <a:r>
              <a:rPr lang="ru-RU" sz="4000" u="sng" dirty="0" smtClean="0">
                <a:solidFill>
                  <a:srgbClr val="FF0000"/>
                </a:solidFill>
              </a:rPr>
              <a:t>по одному из обязательных предметов </a:t>
            </a:r>
            <a:r>
              <a:rPr lang="ru-RU" sz="4000" dirty="0" smtClean="0"/>
              <a:t>(русский язык или математика), то он может пересдать этот экзамен в этом же году в резервные дни.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63668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Нормативно-правовые документы</a:t>
            </a:r>
            <a:endParaRPr lang="ru-RU" sz="4000" dirty="0"/>
          </a:p>
        </p:txBody>
      </p:sp>
      <p:pic>
        <p:nvPicPr>
          <p:cNvPr id="4" name="Picture 2" descr="Для качественной печати: текущая страница в формате TI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726" y="1412775"/>
            <a:ext cx="3717363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5843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57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600" b="1" smtClean="0">
                <a:solidFill>
                  <a:srgbClr val="C00000"/>
                </a:solidFill>
              </a:rPr>
              <a:t>Удовлетворительные результаты </a:t>
            </a:r>
            <a:r>
              <a:rPr lang="ru-RU" sz="3600" b="1" smtClean="0">
                <a:solidFill>
                  <a:srgbClr val="002060"/>
                </a:solidFill>
              </a:rPr>
              <a:t>государственной итоговой аттестации </a:t>
            </a:r>
          </a:p>
          <a:p>
            <a:pPr marL="0" indent="0" eaLnBrk="1" hangingPunct="1">
              <a:buFontTx/>
              <a:buNone/>
            </a:pPr>
            <a:r>
              <a:rPr lang="ru-RU" sz="3600" b="1" smtClean="0">
                <a:solidFill>
                  <a:srgbClr val="C00000"/>
                </a:solidFill>
              </a:rPr>
              <a:t>по русскому языку и математике </a:t>
            </a:r>
          </a:p>
          <a:p>
            <a:pPr marL="0" indent="0" eaLnBrk="1" hangingPunct="1">
              <a:buFontTx/>
              <a:buNone/>
            </a:pPr>
            <a:r>
              <a:rPr lang="ru-RU" sz="3600" b="1" smtClean="0">
                <a:solidFill>
                  <a:srgbClr val="002060"/>
                </a:solidFill>
              </a:rPr>
              <a:t>являются основанием для</a:t>
            </a:r>
          </a:p>
          <a:p>
            <a:pPr marL="0" indent="0" eaLnBrk="1" hangingPunct="1">
              <a:buFontTx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выдачи аттестата о среднем </a:t>
            </a:r>
          </a:p>
          <a:p>
            <a:pPr marL="0" indent="0" eaLnBrk="1" hangingPunct="1">
              <a:buFontTx/>
              <a:buNone/>
            </a:pPr>
            <a:r>
              <a:rPr lang="ru-RU" sz="3600" b="1" smtClean="0">
                <a:solidFill>
                  <a:srgbClr val="7030A0"/>
                </a:solidFill>
              </a:rPr>
              <a:t>общем образовании.</a:t>
            </a:r>
          </a:p>
          <a:p>
            <a:pPr marL="0" indent="0" algn="ctr" eaLnBrk="1" hangingPunct="1">
              <a:buFontTx/>
              <a:buNone/>
            </a:pPr>
            <a:r>
              <a:rPr lang="ru-RU" sz="4000" b="1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1958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В аттестат выпускнику,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получившему  удовлетворительные результаты на государственной итоговой  аттестации, выставляются итоговые отметки, которые определяются как  </a:t>
            </a:r>
            <a:r>
              <a:rPr lang="ru-RU" sz="3600" b="1" dirty="0" smtClean="0">
                <a:solidFill>
                  <a:srgbClr val="C00000"/>
                </a:solidFill>
              </a:rPr>
              <a:t>среднее арифметическое  полугодовых и годовых отметок  за 10, 11 классы.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Всего 6 отметок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6299978"/>
              </p:ext>
            </p:extLst>
          </p:nvPr>
        </p:nvGraphicFramePr>
        <p:xfrm>
          <a:off x="539552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Заявление на участие в ЕГЭ</a:t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с указанием предметов, которые выпускник</a:t>
            </a:r>
          </a:p>
          <a:p>
            <a:pPr algn="ctr">
              <a:buNone/>
            </a:pPr>
            <a:r>
              <a:rPr lang="ru-RU" sz="3200" b="1" dirty="0" smtClean="0"/>
              <a:t>собирается сдавать, необходимо подать </a:t>
            </a:r>
          </a:p>
          <a:p>
            <a:pPr algn="ctr">
              <a:buNone/>
            </a:pPr>
            <a:r>
              <a:rPr lang="ru-RU" sz="3200" b="1" u="sng" dirty="0" smtClean="0">
                <a:solidFill>
                  <a:srgbClr val="7030A0"/>
                </a:solidFill>
              </a:rPr>
              <a:t>не позднее 1 февраля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8021" y="274638"/>
            <a:ext cx="6798869" cy="62971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Порядок проведения ГИА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допуска: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Успешное написание итогового сочинения (оценивается по системе «зачет/незачет»).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имеющие  академической задолженности по всем   предметам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Годовые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отметки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 всем общеобразовательным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предметам не ниже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удовлетворительных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ЕГЭ влияют на получение аттестата, но не на оценки, которые выставляются в аттестат. Положительные результаты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аттестации по русскому языку и математике (преодоление минимального порога) являются основанием для выдачи выпускнику аттестата о среднем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образовании.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>
              <a:buFont typeface="Wingdings 2"/>
              <a:buChar char=""/>
              <a:defRPr/>
            </a:pPr>
            <a:r>
              <a:rPr lang="ru-RU" sz="2800" b="1" dirty="0" smtClean="0"/>
              <a:t>Для получения аттестата </a:t>
            </a:r>
          </a:p>
          <a:p>
            <a:pPr marL="0" indent="0">
              <a:buNone/>
              <a:defRPr/>
            </a:pPr>
            <a:r>
              <a:rPr lang="ru-RU" sz="2800" b="1" dirty="0" smtClean="0"/>
              <a:t>выпускники текущего года сдают </a:t>
            </a:r>
            <a:r>
              <a:rPr lang="ru-RU" sz="2800" b="1" dirty="0" smtClean="0">
                <a:solidFill>
                  <a:schemeClr val="accent2"/>
                </a:solidFill>
              </a:rPr>
              <a:t>обязательные предметы</a:t>
            </a:r>
            <a:r>
              <a:rPr lang="ru-RU" sz="2800" b="1" dirty="0" smtClean="0"/>
              <a:t> – </a:t>
            </a:r>
          </a:p>
          <a:p>
            <a:pPr marL="0" indent="0">
              <a:buNone/>
              <a:defRPr/>
            </a:pPr>
            <a:r>
              <a:rPr lang="ru-RU" sz="2800" b="1" dirty="0" smtClean="0"/>
              <a:t>русский язык и математику. </a:t>
            </a:r>
          </a:p>
          <a:p>
            <a:pPr>
              <a:buNone/>
              <a:defRPr/>
            </a:pPr>
            <a:endParaRPr lang="ru-RU" sz="2800" b="1" dirty="0" smtClean="0"/>
          </a:p>
          <a:p>
            <a:pPr>
              <a:buFont typeface="Wingdings 2"/>
              <a:buChar char=""/>
              <a:defRPr/>
            </a:pPr>
            <a:r>
              <a:rPr lang="ru-RU" sz="2800" b="1" dirty="0" smtClean="0"/>
              <a:t>Сдать можно </a:t>
            </a:r>
            <a:r>
              <a:rPr lang="ru-RU" sz="2800" b="1" dirty="0" smtClean="0">
                <a:solidFill>
                  <a:schemeClr val="accent2"/>
                </a:solidFill>
              </a:rPr>
              <a:t>любое количество предметов</a:t>
            </a:r>
            <a:r>
              <a:rPr lang="ru-RU" sz="2800" b="1" dirty="0" smtClean="0"/>
              <a:t> из списка.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87208" cy="10081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dirty="0" smtClean="0"/>
              <a:t>Порядок проведения ГИА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Для получения аттестата  выпускники текущего года сдают:</a:t>
            </a:r>
            <a:endParaRPr lang="ru-RU" sz="2800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67544" y="1484784"/>
            <a:ext cx="31786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Государственная итоговая аттестация  (ГИА)</a:t>
            </a:r>
          </a:p>
          <a:p>
            <a:r>
              <a:rPr lang="ru-RU" sz="2000" dirty="0" smtClean="0"/>
              <a:t>ГИА в 11 классах проводится в формате ЕГЭ (единый государственный экзамен и ГВЭ (государственный выпускной экзамен, для обучающихся с ОВЗ).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0919452"/>
              </p:ext>
            </p:extLst>
          </p:nvPr>
        </p:nvGraphicFramePr>
        <p:xfrm>
          <a:off x="6012160" y="1484784"/>
          <a:ext cx="2800865" cy="4788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865"/>
              </a:tblGrid>
              <a:tr h="3830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Предметы </a:t>
                      </a:r>
                      <a:endParaRPr lang="ru-RU" dirty="0"/>
                    </a:p>
                  </a:txBody>
                  <a:tcPr/>
                </a:tc>
              </a:tr>
              <a:tr h="383042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Обязательные </a:t>
                      </a:r>
                      <a:endParaRPr lang="ru-RU" dirty="0"/>
                    </a:p>
                  </a:txBody>
                  <a:tcPr/>
                </a:tc>
              </a:tr>
              <a:tr h="957605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Русский язык;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dirty="0" smtClean="0"/>
                        <a:t>Математика</a:t>
                      </a:r>
                      <a:r>
                        <a:rPr lang="ru-RU" baseline="0" dirty="0" smtClean="0"/>
                        <a:t> (базовый и профильный).</a:t>
                      </a:r>
                      <a:endParaRPr lang="ru-RU" dirty="0"/>
                    </a:p>
                  </a:txBody>
                  <a:tcPr/>
                </a:tc>
              </a:tr>
              <a:tr h="383042">
                <a:tc>
                  <a:txBody>
                    <a:bodyPr/>
                    <a:lstStyle/>
                    <a:p>
                      <a:r>
                        <a:rPr lang="ru-RU" dirty="0" smtClean="0"/>
                        <a:t>По выбору </a:t>
                      </a:r>
                      <a:endParaRPr lang="ru-RU" dirty="0"/>
                    </a:p>
                  </a:txBody>
                  <a:tcPr/>
                </a:tc>
              </a:tr>
              <a:tr h="268129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Литература;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Физика;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Химия;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биология;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География;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История;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Обществознание;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Информатика и ИКТ;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Иностранный язык.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358639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864"/>
          <a:stretch>
            <a:fillRect/>
          </a:stretch>
        </p:blipFill>
        <p:spPr bwMode="auto">
          <a:xfrm>
            <a:off x="251520" y="692696"/>
            <a:ext cx="869422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0" y="548681"/>
          <a:ext cx="4460494" cy="6309320"/>
        </p:xfrm>
        <a:graphic>
          <a:graphicData uri="http://schemas.openxmlformats.org/presentationml/2006/ole">
            <p:oleObj spid="_x0000_s1026" name="Acrobat Document" r:id="rId3" imgW="10688040" imgH="1512540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90720" y="548680"/>
          <a:ext cx="4324680" cy="6118820"/>
        </p:xfrm>
        <a:graphic>
          <a:graphicData uri="http://schemas.openxmlformats.org/presentationml/2006/ole">
            <p:oleObj spid="_x0000_s1027" name="Acrobat Document" r:id="rId4" imgW="10688040" imgH="15125400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859216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проведения ГИА</a:t>
            </a:r>
            <a:endParaRPr lang="ru-RU" dirty="0"/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sz="2400" dirty="0" smtClean="0"/>
              <a:t>Начало в 10.00 по местному времени.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Единое расписание.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Единые правила проведения экзаменов.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Определенное время продолжительности экзаменов.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Стандартизованная форма КИМ.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Использование специальных бланков.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Лица допустившие нарушения порядка, удаляются с экзамена, результаты аннулируются, пересдача возможна через год.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Апелляция возможна только по нарушению порядка проведения экзамена и при несогласии с выставленными баллами за 2 часть работы (в течение2 рабочих дней после объявления результатов).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658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Acrobat Document</vt:lpstr>
      <vt:lpstr> </vt:lpstr>
      <vt:lpstr>Нормативно-правовые документы</vt:lpstr>
      <vt:lpstr>Заявление на участие в ЕГЭ </vt:lpstr>
      <vt:lpstr>Порядок проведения ГИА</vt:lpstr>
      <vt:lpstr>Слайд 5</vt:lpstr>
      <vt:lpstr>Порядок проведения ГИА  Для получения аттестата  выпускники текущего года сдают:</vt:lpstr>
      <vt:lpstr>Слайд 7</vt:lpstr>
      <vt:lpstr>Слайд 8</vt:lpstr>
      <vt:lpstr>Порядок проведения ГИА</vt:lpstr>
      <vt:lpstr>Приказ Министерства науки и высшего образования Российской Федерации от 05.08.2021 №713 «Об установлении минимального количества баллов единого государственного экзамена по общеобразовательным предметам, соответствующим специальности или направлению подготовки, по которым проводится прием на обучение в образовательных организациях, находящихся в ведении Министерства науки и высшего образования Российской Федерации, на 2022/23 учебный год».  </vt:lpstr>
      <vt:lpstr>Расписание основного периода ЕГЭ</vt:lpstr>
      <vt:lpstr>Резервные дни</vt:lpstr>
      <vt:lpstr>Дополнительный период </vt:lpstr>
      <vt:lpstr>Продолжительность экзаменов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Татьяна</dc:creator>
  <cp:lastModifiedBy>Учительская</cp:lastModifiedBy>
  <cp:revision>7</cp:revision>
  <dcterms:created xsi:type="dcterms:W3CDTF">2021-11-29T17:20:29Z</dcterms:created>
  <dcterms:modified xsi:type="dcterms:W3CDTF">2022-06-03T11:10:27Z</dcterms:modified>
</cp:coreProperties>
</file>